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1269" r:id="rId2"/>
    <p:sldId id="1666" r:id="rId3"/>
    <p:sldId id="271" r:id="rId4"/>
    <p:sldId id="272" r:id="rId5"/>
    <p:sldId id="1480" r:id="rId6"/>
    <p:sldId id="1668" r:id="rId7"/>
    <p:sldId id="1694" r:id="rId8"/>
    <p:sldId id="267" r:id="rId9"/>
    <p:sldId id="1707" r:id="rId10"/>
    <p:sldId id="1697" r:id="rId11"/>
    <p:sldId id="1701" r:id="rId12"/>
    <p:sldId id="1702" r:id="rId13"/>
    <p:sldId id="1678" r:id="rId14"/>
    <p:sldId id="1679" r:id="rId15"/>
    <p:sldId id="1680" r:id="rId16"/>
    <p:sldId id="1681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68"/>
            <p14:sldId id="1694"/>
          </p14:sldIdLst>
        </p14:section>
        <p14:section name="當週進度" id="{8B4424AE-5C78-444D-8B6D-A19D7D6E2311}">
          <p14:sldIdLst>
            <p14:sldId id="267"/>
            <p14:sldId id="1707"/>
            <p14:sldId id="1697"/>
            <p14:sldId id="1701"/>
            <p14:sldId id="1702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6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8" autoAdjust="0"/>
    <p:restoredTop sz="94843" autoAdjust="0"/>
  </p:normalViewPr>
  <p:slideViewPr>
    <p:cSldViewPr snapToGrid="0">
      <p:cViewPr varScale="1">
        <p:scale>
          <a:sx n="61" d="100"/>
          <a:sy n="61" d="100"/>
        </p:scale>
        <p:origin x="102" y="9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14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C886897D-8C36-441B-BFDA-81802673D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8186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2021/6/3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1002/Embedded/blob/main/final%20project/unit_test_lbp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pphire1002/Embedded/blob/main/final%20project/unit_test_lbp_API.docx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辨識馬路破損區域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2021.05.21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2021.05.14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4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5" name="2021-05-20 01-35-13">
            <a:hlinkClick r:id="" action="ppaction://media"/>
            <a:extLst>
              <a:ext uri="{FF2B5EF4-FFF2-40B4-BE49-F238E27FC236}">
                <a16:creationId xmlns:a16="http://schemas.microsoft.com/office/drawing/2014/main" id="{77A4FED0-FC16-45B2-8359-392968444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082" y="1580115"/>
            <a:ext cx="8212822" cy="46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1-37-57">
            <a:hlinkClick r:id="" action="ppaction://media"/>
            <a:extLst>
              <a:ext uri="{FF2B5EF4-FFF2-40B4-BE49-F238E27FC236}">
                <a16:creationId xmlns:a16="http://schemas.microsoft.com/office/drawing/2014/main" id="{78D36A56-6C0F-40B8-8EB7-659688F288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61563" y="1489046"/>
            <a:ext cx="8456103" cy="475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7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</a:p>
          <a:p>
            <a:pPr marL="742950" lvl="1" indent="-285750">
              <a:buFont typeface="+mj-lt"/>
              <a:buAutoNum type="arabicPeriod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FB9FB81-E3F3-4616-A7B6-C9137F5EFE70}"/>
              </a:ext>
            </a:extLst>
          </p:cNvPr>
          <p:cNvSpPr txBox="1"/>
          <p:nvPr/>
        </p:nvSpPr>
        <p:spPr>
          <a:xfrm>
            <a:off x="838200" y="1380066"/>
            <a:ext cx="6700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參考書籍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科班出身的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ai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人必修課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opencv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影像處理 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python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2021/05/20</a:t>
            </a:r>
            <a:r>
              <a:rPr lang="zh-TW" altLang="en-US" dirty="0"/>
              <a:t> 控管紀錄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9152EE9-DD15-4107-B556-E2D8F3605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47888"/>
            <a:ext cx="9922405" cy="453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問題紀錄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496367D-2FF5-4DEF-86E4-0BF89A828377}"/>
              </a:ext>
            </a:extLst>
          </p:cNvPr>
          <p:cNvSpPr txBox="1"/>
          <p:nvPr/>
        </p:nvSpPr>
        <p:spPr>
          <a:xfrm>
            <a:off x="838200" y="1291904"/>
            <a:ext cx="82573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標線若過於平坦也會導致標線裡面部分的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threshold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0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採用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sobel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算法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承上，若面積大於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的面積會導致圈出來的區域在標線內部而非馬路材質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再新增用顏色區分的方式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馬路不會和標線顏色相同的前提下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AB79FC7-4CDC-4B6A-9716-7649F2F49CC0}"/>
              </a:ext>
            </a:extLst>
          </p:cNvPr>
          <p:cNvSpPr txBox="1"/>
          <p:nvPr/>
        </p:nvSpPr>
        <p:spPr>
          <a:xfrm>
            <a:off x="838199" y="2422013"/>
            <a:ext cx="95333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部分影片會有擋風玻璃的反射影像以及雨水模糊的問題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根據圖像的透明度，去遮罩擋風玻璃反射影像的部分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反射的影像通常色彩相對較不飽和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擋風玻璃反射影像幾乎不會有太大變化，使用差幀做前景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後景分離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去除沒有變化的物件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CEDF9F9-89C2-4BC1-902E-A5DA082EE3E7}"/>
              </a:ext>
            </a:extLst>
          </p:cNvPr>
          <p:cNvSpPr txBox="1"/>
          <p:nvPr/>
        </p:nvSpPr>
        <p:spPr>
          <a:xfrm>
            <a:off x="838199" y="3757261"/>
            <a:ext cx="11091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目前採用影片中的所有畫面去偵測馬路材質標記，因此若影片並非占滿整個畫面會讀取到影片外圍區域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先行找出影片的區域，使用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findcontour 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只尋找最外層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，接著圈出最小矩形框</a:t>
            </a:r>
          </a:p>
        </p:txBody>
      </p:sp>
    </p:spTree>
    <p:extLst>
      <p:ext uri="{BB962C8B-B14F-4D97-AF65-F5344CB8AC3E}">
        <p14:creationId xmlns:p14="http://schemas.microsoft.com/office/powerpoint/2010/main" val="1839403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8" y="338455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處理上週問題紀錄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182300-4A9F-4D72-AEC2-7BD90100D153}"/>
              </a:ext>
            </a:extLst>
          </p:cNvPr>
          <p:cNvSpPr/>
          <p:nvPr/>
        </p:nvSpPr>
        <p:spPr>
          <a:xfrm>
            <a:off x="838198" y="2196696"/>
            <a:ext cx="105155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找馬路材質單元測試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085AF90-7A2C-4273-BC16-F4DDA335A841}"/>
              </a:ext>
            </a:extLst>
          </p:cNvPr>
          <p:cNvSpPr/>
          <p:nvPr/>
        </p:nvSpPr>
        <p:spPr>
          <a:xfrm>
            <a:off x="838197" y="4686882"/>
            <a:ext cx="1051559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整合當前單元做驗證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Watershed)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蒐集光流資料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24F0CA6-BDCF-4C9D-A676-140C02363505}"/>
              </a:ext>
            </a:extLst>
          </p:cNvPr>
          <p:cNvSpPr/>
          <p:nvPr/>
        </p:nvSpPr>
        <p:spPr>
          <a:xfrm>
            <a:off x="5511797" y="1318875"/>
            <a:ext cx="50124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利用光流找障礙物屬性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6E0F71-4CDC-4312-8202-E3AE0823C93F}"/>
              </a:ext>
            </a:extLst>
          </p:cNvPr>
          <p:cNvSpPr/>
          <p:nvPr/>
        </p:nvSpPr>
        <p:spPr>
          <a:xfrm>
            <a:off x="5511796" y="2506732"/>
            <a:ext cx="50124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抓取馬路範圍整合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整合測試及驗證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37BED75-BCF6-49EE-9C7D-3795A5926989}"/>
              </a:ext>
            </a:extLst>
          </p:cNvPr>
          <p:cNvSpPr/>
          <p:nvPr/>
        </p:nvSpPr>
        <p:spPr>
          <a:xfrm>
            <a:off x="5511796" y="3593617"/>
            <a:ext cx="501242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2021/06/18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2021/06/24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抓出標記區域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分類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維護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撰寫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文件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API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文件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1924ECE-0F93-4DE0-BDBD-7D336D35FB75}"/>
              </a:ext>
            </a:extLst>
          </p:cNvPr>
          <p:cNvSpPr txBox="1"/>
          <p:nvPr/>
        </p:nvSpPr>
        <p:spPr>
          <a:xfrm>
            <a:off x="838200" y="1626631"/>
            <a:ext cx="4794902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函數定義及使用說明</a:t>
            </a:r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preprocess(curr_frame[, size=(640, 480)[,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thres_condi=0.32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]]):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設定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curr_frame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size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大小去做預處理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curr_frame: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輸入當前要處理的幀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一張圖片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size: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將圖片設定成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width * high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大小，默認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(640, 480)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thres_condi: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設定二值化條件，默認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0.32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，範圍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[0, 1)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float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frame_ori: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傳回重塑過後的灰階圖片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frame_pre: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傳回二值化圖片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u"/>
            </a:pP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808B3AA-531A-4974-9CFA-B96F3FCA457C}"/>
              </a:ext>
            </a:extLst>
          </p:cNvPr>
          <p:cNvSpPr txBox="1"/>
          <p:nvPr/>
        </p:nvSpPr>
        <p:spPr>
          <a:xfrm>
            <a:off x="838200" y="3781067"/>
            <a:ext cx="637706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handle_sample(gray_img, pre_img[, block_size=(20, 60)]):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尋找馬路材質的標準樣本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gray_img: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輸入灰階圖像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pre_img: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輸入經過預處理後的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二值化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圖像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輸入一個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 (width, high)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的大小，默認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(20, 60)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輸出灰階圖像，大小為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的值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coord: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該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位於原始圖像的位置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(y_coord, x_coord)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皆為左上角的座標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  <a:endParaRPr lang="en-US" altLang="zh-TW" sz="10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3C5F386E-5FAB-4A04-B04E-F58495382E26}"/>
              </a:ext>
            </a:extLst>
          </p:cNvPr>
          <p:cNvSpPr txBox="1"/>
          <p:nvPr/>
        </p:nvSpPr>
        <p:spPr>
          <a:xfrm>
            <a:off x="5966460" y="1626631"/>
            <a:ext cx="483016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handle_LBP(gray_img, sample, coord, [, similar_condi=0.85]):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計算原始圖像和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LBP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相似度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gray_img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調整大小後的灰階圖像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sample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做為比對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 LBP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的樣本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coord: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該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位於原始圖像的位置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endParaRPr lang="en-US" altLang="zh-TW" sz="10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similar_condi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相似度的門檻值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0.85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，範圍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[0, 1)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float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單元測試暫無輸出，僅在影片呈現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標記的區域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D6911CCB-B942-4D0C-A730-EA542E6B1CA0}"/>
              </a:ext>
            </a:extLst>
          </p:cNvPr>
          <p:cNvSpPr txBox="1"/>
          <p:nvPr/>
        </p:nvSpPr>
        <p:spPr>
          <a:xfrm>
            <a:off x="5966460" y="3365568"/>
            <a:ext cx="587853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main(path, frame_step=1):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讀取影片並且取每隔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 frame_step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的影像做處理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path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影片路徑，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str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frame_step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取每隔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frame_step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幀數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，範圍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fps &gt;= frame_step &gt; 0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int</a:t>
            </a:r>
            <a:endParaRPr lang="en-US" altLang="zh-TW" sz="7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無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CFD0568-777C-4301-9405-1DA6505E8922}"/>
              </a:ext>
            </a:extLst>
          </p:cNvPr>
          <p:cNvSpPr txBox="1"/>
          <p:nvPr/>
        </p:nvSpPr>
        <p:spPr>
          <a:xfrm>
            <a:off x="7389124" y="5791200"/>
            <a:ext cx="30732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文件連結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  <a:hlinkClick r:id="rId2"/>
              </a:rPr>
              <a:t>unit_test_lbp_API.docx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5891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122269</TotalTime>
  <Words>929</Words>
  <Application>Microsoft Office PowerPoint</Application>
  <PresentationFormat>寬螢幕</PresentationFormat>
  <Paragraphs>127</Paragraphs>
  <Slides>16</Slides>
  <Notes>10</Notes>
  <HiddenSlides>0</HiddenSlides>
  <MMClips>3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3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辨識馬路破損區域 進度報告</vt:lpstr>
      <vt:lpstr>TO DO LIST</vt:lpstr>
      <vt:lpstr>情境需求</vt:lpstr>
      <vt:lpstr>功能需求</vt:lpstr>
      <vt:lpstr>專案架構</vt:lpstr>
      <vt:lpstr>2021/05/13 BreakDown</vt:lpstr>
      <vt:lpstr>2021/05/18 BreakDown</vt:lpstr>
      <vt:lpstr>當周進度</vt:lpstr>
      <vt:lpstr>當周進度</vt:lpstr>
      <vt:lpstr>當周進度</vt:lpstr>
      <vt:lpstr>當周進度</vt:lpstr>
      <vt:lpstr>當周進度</vt:lpstr>
      <vt:lpstr>開會紀錄</vt:lpstr>
      <vt:lpstr>參考資料</vt:lpstr>
      <vt:lpstr>2021/05/20 控管紀錄</vt:lpstr>
      <vt:lpstr>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2193</cp:revision>
  <dcterms:created xsi:type="dcterms:W3CDTF">2019-03-11T13:47:46Z</dcterms:created>
  <dcterms:modified xsi:type="dcterms:W3CDTF">2021-06-03T08:13:03Z</dcterms:modified>
</cp:coreProperties>
</file>